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Uncovering insights from 3,900 purchases across product categories to guide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Recommendations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22675" y="2444532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89127" y="2468285"/>
            <a:ext cx="337518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Promote exclusive subscriber benefits and loyalty rewards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922675" y="3860423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589127" y="3884176"/>
            <a:ext cx="3222784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 Discounts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Balance sales volume with margin control on high-discount items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922675" y="5276314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89127" y="5300067"/>
            <a:ext cx="286392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 Marketing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high-revenue age groups and express-shipping users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922675" y="6692205"/>
            <a:ext cx="332303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589127" y="6715958"/>
            <a:ext cx="290429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Highlight Winners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 top-rated and best-selling products in campaigns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9217"/>
            <a:ext cx="60883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511522"/>
            <a:ext cx="28855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3,900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Transactions analyzed across multiple categories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18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Demographics, purchase details, behavior patterns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72207"/>
            <a:ext cx="41588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50 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007060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Geographic distribution of customer base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9620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Demographics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82866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44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97181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Average 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467350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Range: 18–70 years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3882866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50%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497181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Gender Split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5467350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Balanced male/female distribution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3882866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27%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497181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5467350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1,053 active subscriptions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69607"/>
            <a:ext cx="56638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463177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Male: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$157,890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061585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Female: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$75,191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71561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By Subscription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71561" y="4463177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Subscribers: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$62,645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5061585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Non-subscribers: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$170,436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9686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Segments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3,116 customers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9146" y="4527113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701 customers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9563" y="3152775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New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83 customers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9563" y="5901333"/>
            <a:ext cx="358140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9342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 Products &amp; Categories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60433"/>
            <a:ext cx="3614618" cy="1418153"/>
          </a:xfrm>
          <a:prstGeom prst="roundRect">
            <a:avLst>
              <a:gd name="adj" fmla="val 2532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7519" y="37302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Highest Rated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07519" y="4225766"/>
            <a:ext cx="30750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Gloves (3.86★)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460433"/>
            <a:ext cx="3614618" cy="1418153"/>
          </a:xfrm>
          <a:prstGeom prst="roundRect">
            <a:avLst>
              <a:gd name="adj" fmla="val 2532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61453" y="37302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Most Purchased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61453" y="4225766"/>
            <a:ext cx="30750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Blouse (171 orders)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17902"/>
            <a:ext cx="7468553" cy="1418153"/>
          </a:xfrm>
          <a:prstGeom prst="roundRect">
            <a:avLst>
              <a:gd name="adj" fmla="val 2532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07519" y="53876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Discount Heavy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07519" y="5883235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Hat (50% discounted)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62357"/>
            <a:ext cx="91644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Discount &amp; Promo Behavior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451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839 high-spending customers used discounts while maintaining above-average purchase amounts.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617006"/>
            <a:ext cx="3078242" cy="299204"/>
          </a:xfrm>
          <a:prstGeom prst="roundRect">
            <a:avLst>
              <a:gd name="adj" fmla="val 12001"/>
            </a:avLst>
          </a:prstGeom>
          <a:solidFill>
            <a:srgbClr val="304755"/>
          </a:solidFill>
          <a:ln/>
        </p:spPr>
      </p:sp>
      <p:sp>
        <p:nvSpPr>
          <p:cNvPr id="5" name="Shape 3"/>
          <p:cNvSpPr/>
          <p:nvPr/>
        </p:nvSpPr>
        <p:spPr>
          <a:xfrm>
            <a:off x="837724" y="4617006"/>
            <a:ext cx="1539121" cy="299204"/>
          </a:xfrm>
          <a:prstGeom prst="roundRect">
            <a:avLst>
              <a:gd name="adj" fmla="val 12001"/>
            </a:avLst>
          </a:prstGeom>
          <a:solidFill>
            <a:srgbClr val="0A988B"/>
          </a:solidFill>
          <a:ln/>
        </p:spPr>
      </p:sp>
      <p:sp>
        <p:nvSpPr>
          <p:cNvPr id="6" name="Text 4"/>
          <p:cNvSpPr/>
          <p:nvPr/>
        </p:nvSpPr>
        <p:spPr>
          <a:xfrm>
            <a:off x="4095393" y="4617006"/>
            <a:ext cx="86117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50%</a:t>
            </a:r>
            <a:endParaRPr lang="en-US" sz="2350" dirty="0"/>
          </a:p>
        </p:txBody>
      </p:sp>
      <p:sp>
        <p:nvSpPr>
          <p:cNvPr id="7" name="Text 5"/>
          <p:cNvSpPr/>
          <p:nvPr/>
        </p:nvSpPr>
        <p:spPr>
          <a:xfrm>
            <a:off x="837724" y="52152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Hat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255776" y="4617006"/>
            <a:ext cx="2540556" cy="299204"/>
          </a:xfrm>
          <a:prstGeom prst="roundRect">
            <a:avLst>
              <a:gd name="adj" fmla="val 12001"/>
            </a:avLst>
          </a:prstGeom>
          <a:solidFill>
            <a:srgbClr val="304755"/>
          </a:solidFill>
          <a:ln/>
        </p:spPr>
      </p:sp>
      <p:sp>
        <p:nvSpPr>
          <p:cNvPr id="9" name="Shape 7"/>
          <p:cNvSpPr/>
          <p:nvPr/>
        </p:nvSpPr>
        <p:spPr>
          <a:xfrm>
            <a:off x="5255776" y="4617006"/>
            <a:ext cx="1261586" cy="299204"/>
          </a:xfrm>
          <a:prstGeom prst="roundRect">
            <a:avLst>
              <a:gd name="adj" fmla="val 12001"/>
            </a:avLst>
          </a:prstGeom>
          <a:solidFill>
            <a:srgbClr val="0A988B"/>
          </a:solidFill>
          <a:ln/>
        </p:spPr>
      </p:sp>
      <p:sp>
        <p:nvSpPr>
          <p:cNvPr id="10" name="Text 8"/>
          <p:cNvSpPr/>
          <p:nvPr/>
        </p:nvSpPr>
        <p:spPr>
          <a:xfrm>
            <a:off x="7975759" y="4617006"/>
            <a:ext cx="139886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49.66%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5255776" y="52152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Sneakers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673828" y="4617006"/>
            <a:ext cx="2562701" cy="299204"/>
          </a:xfrm>
          <a:prstGeom prst="roundRect">
            <a:avLst>
              <a:gd name="adj" fmla="val 12001"/>
            </a:avLst>
          </a:prstGeom>
          <a:solidFill>
            <a:srgbClr val="304755"/>
          </a:solidFill>
          <a:ln/>
        </p:spPr>
      </p:sp>
      <p:sp>
        <p:nvSpPr>
          <p:cNvPr id="13" name="Shape 11"/>
          <p:cNvSpPr/>
          <p:nvPr/>
        </p:nvSpPr>
        <p:spPr>
          <a:xfrm>
            <a:off x="9673828" y="4617006"/>
            <a:ext cx="1257419" cy="299204"/>
          </a:xfrm>
          <a:prstGeom prst="roundRect">
            <a:avLst>
              <a:gd name="adj" fmla="val 12001"/>
            </a:avLst>
          </a:prstGeom>
          <a:solidFill>
            <a:srgbClr val="0A988B"/>
          </a:solidFill>
          <a:ln/>
        </p:spPr>
      </p:sp>
      <p:sp>
        <p:nvSpPr>
          <p:cNvPr id="14" name="Text 12"/>
          <p:cNvSpPr/>
          <p:nvPr/>
        </p:nvSpPr>
        <p:spPr>
          <a:xfrm>
            <a:off x="12415957" y="4617006"/>
            <a:ext cx="137672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49.07%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9673828" y="52152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Coat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1833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Shipping &amp; Purchase Patterns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924657"/>
            <a:ext cx="33750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Shipping Preference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51592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2,223 orders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114330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Express: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$60.48 avg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71273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Standard: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$58.46 avg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3924657"/>
            <a:ext cx="34381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Purchase Frequency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57961" y="451592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Every 3 months: most common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511433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Repeat buyers &gt;5 purchases: 958 with subscriptions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771" y="505778"/>
            <a:ext cx="5760958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by Age Group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771" y="1414582"/>
            <a:ext cx="13342858" cy="74718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2025-10-29T06:45:07Z</dcterms:created>
  <dcterms:modified xsi:type="dcterms:W3CDTF">2025-10-29T06:45:07Z</dcterms:modified>
</cp:coreProperties>
</file>